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9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68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2655122970739768"/>
          <c:y val="3.7467606341457051E-2"/>
          <c:w val="0.86418951103334318"/>
          <c:h val="0.53970503073047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Лист1!$A$2:$A$11</c:f>
              <c:strCache>
                <c:ptCount val="10"/>
                <c:pt idx="0">
                  <c:v>русский язык  4586</c:v>
                </c:pt>
                <c:pt idx="1">
                  <c:v>обществознание  1934</c:v>
                </c:pt>
                <c:pt idx="2">
                  <c:v>химия  1507</c:v>
                </c:pt>
                <c:pt idx="3">
                  <c:v>история  1394</c:v>
                </c:pt>
                <c:pt idx="4">
                  <c:v>математика   1339</c:v>
                </c:pt>
                <c:pt idx="5">
                  <c:v>физика   924</c:v>
                </c:pt>
                <c:pt idx="6">
                  <c:v>англ.язык    545</c:v>
                </c:pt>
                <c:pt idx="7">
                  <c:v>биология    377</c:v>
                </c:pt>
                <c:pt idx="8">
                  <c:v>география    88</c:v>
                </c:pt>
                <c:pt idx="9">
                  <c:v>информатика   86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4586</c:v>
                </c:pt>
                <c:pt idx="1">
                  <c:v>1934</c:v>
                </c:pt>
                <c:pt idx="2">
                  <c:v>1507</c:v>
                </c:pt>
                <c:pt idx="3">
                  <c:v>1394</c:v>
                </c:pt>
                <c:pt idx="4">
                  <c:v>1339</c:v>
                </c:pt>
                <c:pt idx="5">
                  <c:v>924</c:v>
                </c:pt>
                <c:pt idx="6">
                  <c:v>545</c:v>
                </c:pt>
                <c:pt idx="7">
                  <c:v>377</c:v>
                </c:pt>
                <c:pt idx="8">
                  <c:v>88</c:v>
                </c:pt>
                <c:pt idx="9">
                  <c:v>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646912"/>
        <c:axId val="38648448"/>
      </c:barChart>
      <c:catAx>
        <c:axId val="38646912"/>
        <c:scaling>
          <c:orientation val="minMax"/>
        </c:scaling>
        <c:delete val="0"/>
        <c:axPos val="b"/>
        <c:majorTickMark val="out"/>
        <c:minorTickMark val="none"/>
        <c:tickLblPos val="nextTo"/>
        <c:crossAx val="38648448"/>
        <c:crosses val="autoZero"/>
        <c:auto val="1"/>
        <c:lblAlgn val="ctr"/>
        <c:lblOffset val="100"/>
        <c:noMultiLvlLbl val="0"/>
      </c:catAx>
      <c:valAx>
        <c:axId val="38648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8646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008112"/>
          </a:xfrm>
        </p:spPr>
        <p:txBody>
          <a:bodyPr/>
          <a:lstStyle/>
          <a:p>
            <a:r>
              <a:rPr lang="ru-RU" dirty="0" smtClean="0"/>
              <a:t>2 этап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784976" cy="1872208"/>
          </a:xfrm>
        </p:spPr>
        <p:txBody>
          <a:bodyPr>
            <a:noAutofit/>
          </a:bodyPr>
          <a:lstStyle/>
          <a:p>
            <a:r>
              <a:rPr lang="ru-RU" sz="6600" dirty="0" smtClean="0"/>
              <a:t>ФЛАГМАНЫ ОБРАЗОВАНИЯ</a:t>
            </a:r>
            <a:endParaRPr lang="ru-RU" sz="66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068960"/>
            <a:ext cx="3744416" cy="3528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003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ривлечение студентов  к обучению;</a:t>
            </a:r>
          </a:p>
          <a:p>
            <a:pPr>
              <a:buFontTx/>
              <a:buChar char="-"/>
            </a:pPr>
            <a:r>
              <a:rPr lang="ru-RU" dirty="0" smtClean="0"/>
              <a:t>повышение качества знаний; </a:t>
            </a:r>
          </a:p>
          <a:p>
            <a:pPr>
              <a:buFontTx/>
              <a:buChar char="-"/>
            </a:pPr>
            <a:r>
              <a:rPr lang="ru-RU" dirty="0" smtClean="0"/>
              <a:t>повышение рейтинга учебного заведения; </a:t>
            </a:r>
          </a:p>
          <a:p>
            <a:pPr>
              <a:buFontTx/>
              <a:buChar char="-"/>
            </a:pPr>
            <a:r>
              <a:rPr lang="ru-RU" dirty="0" smtClean="0"/>
              <a:t>профориентация</a:t>
            </a: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81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01" y="2069286"/>
            <a:ext cx="5724128" cy="21602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0" t="28654" r="4855" b="20192"/>
          <a:stretch/>
        </p:blipFill>
        <p:spPr bwMode="auto">
          <a:xfrm>
            <a:off x="2771800" y="4236510"/>
            <a:ext cx="6280058" cy="2585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188640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Сравнительный анализ основных показателей колледжа  на платформе </a:t>
            </a:r>
            <a:r>
              <a:rPr lang="ru-RU" sz="2800" dirty="0" err="1" smtClean="0"/>
              <a:t>ЯКласс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51306" y="1491516"/>
            <a:ext cx="2007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23 марта  2024 год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207826" y="3852250"/>
            <a:ext cx="174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 мая 2024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522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5" t="8462" r="5179" b="13462"/>
          <a:stretch/>
        </p:blipFill>
        <p:spPr bwMode="auto">
          <a:xfrm>
            <a:off x="-14068" y="764704"/>
            <a:ext cx="9158068" cy="571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92692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РЕЙТИНГ ГБПОУ «МТТК»  НА ЯКЛАСС СРЕДИ УЧЕБНЫХ ЗАВЕДЕНИЯ Г.МАКЕЕВКА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7739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ривлечение студентов  к обучению;</a:t>
            </a:r>
          </a:p>
          <a:p>
            <a:pPr>
              <a:buFontTx/>
              <a:buChar char="-"/>
            </a:pPr>
            <a:r>
              <a:rPr lang="ru-RU" dirty="0" smtClean="0"/>
              <a:t>повышение качества знаний; </a:t>
            </a:r>
          </a:p>
          <a:p>
            <a:pPr>
              <a:buFontTx/>
              <a:buChar char="-"/>
            </a:pPr>
            <a:r>
              <a:rPr lang="ru-RU" dirty="0" smtClean="0"/>
              <a:t>повышение рейтинга учебного заведения; </a:t>
            </a:r>
          </a:p>
          <a:p>
            <a:pPr>
              <a:buFontTx/>
              <a:buChar char="-"/>
            </a:pPr>
            <a:r>
              <a:rPr lang="ru-RU" dirty="0" smtClean="0"/>
              <a:t>профориентация</a:t>
            </a: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276872"/>
            <a:ext cx="799288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24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Количество рейтинговых баллов:</a:t>
            </a:r>
          </a:p>
          <a:p>
            <a:pPr marL="0" indent="0" algn="ctr">
              <a:buNone/>
            </a:pPr>
            <a:r>
              <a:rPr lang="ru-RU" sz="6600" dirty="0" smtClean="0">
                <a:solidFill>
                  <a:schemeClr val="accent6">
                    <a:lumMod val="75000"/>
                  </a:schemeClr>
                </a:solidFill>
              </a:rPr>
              <a:t>    6656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Количество баллов</a:t>
            </a:r>
            <a:r>
              <a:rPr lang="ru-RU" dirty="0"/>
              <a:t>:</a:t>
            </a:r>
          </a:p>
          <a:p>
            <a:pPr marL="0" indent="0" algn="ctr">
              <a:buNone/>
            </a:pPr>
            <a:r>
              <a:rPr lang="ru-RU" sz="6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19 325</a:t>
            </a:r>
          </a:p>
          <a:p>
            <a:pPr marL="0" indent="0">
              <a:buNone/>
            </a:pPr>
            <a:r>
              <a:rPr lang="ru-RU" sz="6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6 548                    12 </a:t>
            </a:r>
            <a:r>
              <a:rPr lang="ru-RU" sz="6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777</a:t>
            </a:r>
            <a:endParaRPr lang="ru-RU" sz="6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979712" y="4221088"/>
            <a:ext cx="144016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724128" y="4221088"/>
            <a:ext cx="122413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3027" y="5517232"/>
            <a:ext cx="1010402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5409220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34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/>
          <a:lstStyle/>
          <a:p>
            <a:r>
              <a:rPr lang="ru-RU" dirty="0" smtClean="0"/>
              <a:t>Рейтинг групп 1 курса на </a:t>
            </a:r>
            <a:r>
              <a:rPr lang="ru-RU" dirty="0" err="1" smtClean="0"/>
              <a:t>ЯКласс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9" t="10962" r="5179" b="13654"/>
          <a:stretch/>
        </p:blipFill>
        <p:spPr bwMode="auto">
          <a:xfrm>
            <a:off x="-61033" y="1311131"/>
            <a:ext cx="9186203" cy="551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1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МТЭП-23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4" t="12308" r="12855" b="13059"/>
          <a:stretch/>
        </p:blipFill>
        <p:spPr bwMode="auto">
          <a:xfrm>
            <a:off x="971600" y="1343698"/>
            <a:ext cx="7523686" cy="5514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89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ОМД-23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7500" r="11882" b="35821"/>
          <a:stretch/>
        </p:blipFill>
        <p:spPr bwMode="auto">
          <a:xfrm>
            <a:off x="-22880" y="1556792"/>
            <a:ext cx="908946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36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ТЭО-23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8" t="9615" r="12748" b="11380"/>
          <a:stretch/>
        </p:blipFill>
        <p:spPr bwMode="auto">
          <a:xfrm>
            <a:off x="899592" y="1078697"/>
            <a:ext cx="7312891" cy="577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70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6" t="11924" r="17072" b="12313"/>
          <a:stretch/>
        </p:blipFill>
        <p:spPr bwMode="auto">
          <a:xfrm>
            <a:off x="755576" y="166600"/>
            <a:ext cx="7740352" cy="6679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58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ЭТЭА-23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0" t="33462" r="19126" b="19216"/>
          <a:stretch/>
        </p:blipFill>
        <p:spPr bwMode="auto">
          <a:xfrm>
            <a:off x="107503" y="1484784"/>
            <a:ext cx="8990019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92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19256" cy="593752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ВСЕГО СТУДЕНТОВ 1 КУРСА:    105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АКТИВНЫЕ УЧАСТНИКИ:  38   (36%)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61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ривлечение студентов  к обучению;</a:t>
            </a:r>
          </a:p>
          <a:p>
            <a:pPr>
              <a:buFontTx/>
              <a:buChar char="-"/>
            </a:pPr>
            <a:r>
              <a:rPr lang="ru-RU" dirty="0" smtClean="0"/>
              <a:t>повышение качества знаний; </a:t>
            </a:r>
          </a:p>
          <a:p>
            <a:pPr>
              <a:buFontTx/>
              <a:buChar char="-"/>
            </a:pPr>
            <a:r>
              <a:rPr lang="ru-RU" dirty="0" smtClean="0"/>
              <a:t>повышение рейтинга учебного заведения; </a:t>
            </a:r>
          </a:p>
          <a:p>
            <a:pPr>
              <a:buFontTx/>
              <a:buChar char="-"/>
            </a:pPr>
            <a:r>
              <a:rPr lang="ru-RU" dirty="0" smtClean="0"/>
              <a:t>профориентация</a:t>
            </a: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124744"/>
            <a:ext cx="698477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24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ОТЧЕТЫ УЧАСТНИКОВ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07386AAD-2F56-45EB-B6F1-9C2478263E8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93"/>
          <a:stretch>
            <a:fillRect/>
          </a:stretch>
        </p:blipFill>
        <p:spPr>
          <a:xfrm>
            <a:off x="755576" y="1268760"/>
            <a:ext cx="5904656" cy="4104456"/>
          </a:xfrm>
          <a:custGeom>
            <a:avLst/>
            <a:gdLst>
              <a:gd name="connsiteX0" fmla="*/ 0 w 5859145"/>
              <a:gd name="connsiteY0" fmla="*/ 0 h 3229296"/>
              <a:gd name="connsiteX1" fmla="*/ 5859145 w 5859145"/>
              <a:gd name="connsiteY1" fmla="*/ 0 h 3229296"/>
              <a:gd name="connsiteX2" fmla="*/ 5859145 w 5859145"/>
              <a:gd name="connsiteY2" fmla="*/ 2495377 h 3229296"/>
              <a:gd name="connsiteX3" fmla="*/ 188657 w 5859145"/>
              <a:gd name="connsiteY3" fmla="*/ 3076939 h 3229296"/>
              <a:gd name="connsiteX4" fmla="*/ 0 w 5859145"/>
              <a:gd name="connsiteY4" fmla="*/ 3035706 h 3229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59145" h="3229296">
                <a:moveTo>
                  <a:pt x="0" y="0"/>
                </a:moveTo>
                <a:lnTo>
                  <a:pt x="5859145" y="0"/>
                </a:lnTo>
                <a:lnTo>
                  <a:pt x="5859145" y="2495377"/>
                </a:lnTo>
                <a:cubicBezTo>
                  <a:pt x="2981752" y="2495377"/>
                  <a:pt x="2891833" y="3631076"/>
                  <a:pt x="188657" y="3076939"/>
                </a:cubicBezTo>
                <a:lnTo>
                  <a:pt x="0" y="3035706"/>
                </a:lnTo>
                <a:close/>
              </a:path>
            </a:pathLst>
          </a:custGeom>
          <a:ln w="38100">
            <a:solidFill>
              <a:schemeClr val="accent6"/>
            </a:solidFill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292080" y="4365104"/>
            <a:ext cx="3851920" cy="2295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AutoNum type="arabicParenR"/>
            </a:pPr>
            <a:r>
              <a:rPr lang="ru-RU" sz="2800" dirty="0" smtClean="0"/>
              <a:t>Мотивация</a:t>
            </a:r>
          </a:p>
          <a:p>
            <a:pPr marL="342900" indent="-342900" algn="l">
              <a:buAutoNum type="arabicParenR"/>
            </a:pPr>
            <a:r>
              <a:rPr lang="ru-RU" sz="2800" dirty="0" smtClean="0"/>
              <a:t>Контроль</a:t>
            </a:r>
          </a:p>
          <a:p>
            <a:pPr marL="342900" indent="-342900" algn="l">
              <a:buAutoNum type="arabicParenR"/>
            </a:pPr>
            <a:r>
              <a:rPr lang="ru-RU" sz="2800" dirty="0" smtClean="0"/>
              <a:t>Активность групп</a:t>
            </a:r>
          </a:p>
          <a:p>
            <a:pPr marL="342900" indent="-342900" algn="l">
              <a:buAutoNum type="arabicParenR"/>
            </a:pPr>
            <a:r>
              <a:rPr lang="ru-RU" sz="2800" dirty="0" smtClean="0"/>
              <a:t>Активные студенты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9375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Распределение баллов по предметам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6932391"/>
              </p:ext>
            </p:extLst>
          </p:nvPr>
        </p:nvGraphicFramePr>
        <p:xfrm>
          <a:off x="467544" y="1484784"/>
          <a:ext cx="828092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175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АНКЕТИРОВАНИЕ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047750"/>
            <a:ext cx="901065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85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135</Words>
  <Application>Microsoft Office PowerPoint</Application>
  <PresentationFormat>Экран (4:3)</PresentationFormat>
  <Paragraphs>43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2 этап</vt:lpstr>
      <vt:lpstr>Цель:</vt:lpstr>
      <vt:lpstr>Презентация PowerPoint</vt:lpstr>
      <vt:lpstr>Презентация PowerPoint</vt:lpstr>
      <vt:lpstr>Цель:</vt:lpstr>
      <vt:lpstr>Презентация PowerPoint</vt:lpstr>
      <vt:lpstr>Рейтинг групп 1 курса на ЯКласс</vt:lpstr>
      <vt:lpstr>МТЭП-23</vt:lpstr>
      <vt:lpstr>ОМД-23</vt:lpstr>
      <vt:lpstr>ТЭО-23</vt:lpstr>
      <vt:lpstr>Презентация PowerPoint</vt:lpstr>
      <vt:lpstr>ЭТЭА-23</vt:lpstr>
      <vt:lpstr>Презентация PowerPoint</vt:lpstr>
      <vt:lpstr>Цель:</vt:lpstr>
      <vt:lpstr>ОТЧЕТЫ УЧАСТНИКОВ</vt:lpstr>
      <vt:lpstr>Распределение баллов по предметам</vt:lpstr>
      <vt:lpstr>АНКЕТИРОВАНИЕ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Наталия</cp:lastModifiedBy>
  <cp:revision>14</cp:revision>
  <dcterms:created xsi:type="dcterms:W3CDTF">2024-05-15T13:43:41Z</dcterms:created>
  <dcterms:modified xsi:type="dcterms:W3CDTF">2024-07-14T15:35:06Z</dcterms:modified>
</cp:coreProperties>
</file>